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311" r:id="rId4"/>
    <p:sldId id="324" r:id="rId5"/>
    <p:sldId id="326" r:id="rId6"/>
    <p:sldId id="327" r:id="rId7"/>
    <p:sldId id="322" r:id="rId8"/>
    <p:sldId id="328" r:id="rId9"/>
    <p:sldId id="30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F28"/>
    <a:srgbClr val="F12193"/>
    <a:srgbClr val="04D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719"/>
  </p:normalViewPr>
  <p:slideViewPr>
    <p:cSldViewPr>
      <p:cViewPr varScale="1">
        <p:scale>
          <a:sx n="84" d="100"/>
          <a:sy n="84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0B72E-F296-42CF-83E7-DC8E38AA113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8B20-6ACF-4B7E-9370-467A03DBDD1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033D8-85FD-8747-AAAC-A6794FF5E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AACF8E-3BE7-9FE0-5604-C5BD1C00D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3B9BE7-B24F-C8F7-6780-539BE5AD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30601-046F-B9B0-B16D-DE4619FE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DF12D0-C89F-BC5C-26D6-62245EA2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86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117A4-1661-701A-BC2F-E28BEF83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8D702C-3013-81EE-6D60-923826C0F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331FB1-BFA9-A5B9-6AC3-68DD5808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CD0C16-E286-FFA0-F68D-4EF8E802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9A5AD4-9A87-087A-441B-09C0BABB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4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5E9F91-60C1-36CE-18F2-95815455F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9E8E25-A718-2D8D-0E5F-52C226F00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8B468A-0E9E-D3CC-5592-8EA8D8F6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D68DA8-385D-67C8-48CE-62A8C885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2C0993-E7DE-F44A-49CA-7FBBDD6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72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6D643-E545-E8B3-3D3D-D3278CD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542F4-3351-464F-16CB-D2273DE22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8362E5-E6C4-AD50-0495-C20913AD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9E69F8-1E99-64C8-CE90-387D50A1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8E20D5-3227-3B8E-BE80-8A8DE01A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34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51586-A527-D116-7685-84F450C7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4B1EAC-A35C-BDE8-2979-E482718E5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767955-6A83-A0B3-AAE6-2423355C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2569B1-B41A-EB81-781C-45977F83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1B4FB5-1142-834F-F2E8-F5C255A3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45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BE9E5-AD94-5AD5-9AE8-BE4B0AD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D9C7BF-E53B-B1FE-E298-50A043197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4C7E7A-11C1-C1FF-6C12-DE1BA75A4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21B3D-8DD9-0A04-6DE9-7C241B89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BDFAF0-9421-5BB0-DB14-4EECC84A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433119-1164-87A2-7CE4-3E4185B2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32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A8C67-AF62-D40D-6823-E2F8384E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8451D4-FD6B-B5FE-F089-7BCF9EDFD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6C97C9-9F49-EC1A-1C2C-C11A822FD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FC95DA-F858-3C86-3744-89A0AF2F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50699A-DAC3-553D-1EF4-7477BF5DB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6E5D2A8-E8EB-EDE2-42B8-2D934D3B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203040-89A1-8415-B166-8C73FB79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6DC0A82-E028-FA96-0800-CF3E9229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1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1D4DF-79E3-F6D3-5596-8ECC0D54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90D0BB-F3E3-496B-AF61-4DB78FB3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E46C51-9BAD-3C11-2F19-DA263C5E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9B4718-C6C7-2CDC-3107-78E946C5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45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A0ECC8B-387B-BA76-63F0-2340203F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193059-87B2-193F-1C59-16C4877C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B88F1E-EADD-98D8-B51A-3F9C238D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20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E8D4B-840D-4F9E-00C5-B4D45616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CA3619-D2C9-0544-5615-755B6BFBC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1CF20A-FEAC-157D-59EC-5EABA0745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BEF1E7-7B91-F9BC-B4EF-9BB605C2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23ED9D-454A-488B-7026-98747E72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FF29D4-1589-86F8-630D-4870412A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2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7EC54-2AAF-48A0-414F-6C42CE2D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EAF838-8B7B-CFB1-D3BB-021A72146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ACECF5-D0EF-8673-BBAF-164AB1A6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0FEE24-795B-3363-9852-E6838742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00C267-018A-DF56-623E-B486DB5A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241A03-659B-75EB-31B9-2C7165E2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AE45A1-2161-9A05-2A11-EB88518F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7A7233-0071-A95C-BE4A-2DB535E88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B9B5B8-1819-685A-7009-6ED47AA47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C4757-A603-E24D-9BDE-C052679AEDE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B30A37-2B84-DEE1-4B84-01AEA5D5E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F22FE5-7DAA-3125-234F-3A1604D7E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55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39D5BDF-3DFE-98B1-1404-229622FA2887}"/>
              </a:ext>
            </a:extLst>
          </p:cNvPr>
          <p:cNvSpPr txBox="1"/>
          <p:nvPr/>
        </p:nvSpPr>
        <p:spPr>
          <a:xfrm>
            <a:off x="5665507" y="2557848"/>
            <a:ext cx="5778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Planejamento</a:t>
            </a:r>
          </a:p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mensal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D0A9CE-C095-E1CB-797C-9CC641A616D4}"/>
              </a:ext>
            </a:extLst>
          </p:cNvPr>
          <p:cNvSpPr txBox="1"/>
          <p:nvPr/>
        </p:nvSpPr>
        <p:spPr>
          <a:xfrm>
            <a:off x="7558348" y="4725144"/>
            <a:ext cx="257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Usual Medium" panose="020B0603030403020204" pitchFamily="34" charset="77"/>
              </a:rPr>
              <a:t>Cliente: </a:t>
            </a:r>
            <a:r>
              <a:rPr lang="pt-BR" sz="1400" dirty="0" err="1">
                <a:solidFill>
                  <a:schemeClr val="bg1"/>
                </a:solidFill>
                <a:latin typeface="Usual Light" panose="020B0403030403020204" pitchFamily="34" charset="77"/>
              </a:rPr>
              <a:t>Art</a:t>
            </a:r>
            <a:r>
              <a:rPr lang="pt-BR" sz="1400" dirty="0">
                <a:solidFill>
                  <a:schemeClr val="bg1"/>
                </a:solidFill>
                <a:latin typeface="Usual Light" panose="020B0403030403020204" pitchFamily="34" charset="77"/>
              </a:rPr>
              <a:t> Cotton</a:t>
            </a:r>
          </a:p>
        </p:txBody>
      </p:sp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4761535-B5E9-2606-342F-F5384E2F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1816890" y="2224084"/>
            <a:ext cx="241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4D9C4"/>
                </a:solidFill>
                <a:latin typeface="Monument Extended" pitchFamily="2" charset="77"/>
              </a:rPr>
              <a:t>Pilares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179234A-0372-6049-1560-6109ABE28703}"/>
              </a:ext>
            </a:extLst>
          </p:cNvPr>
          <p:cNvSpPr txBox="1"/>
          <p:nvPr/>
        </p:nvSpPr>
        <p:spPr>
          <a:xfrm>
            <a:off x="7071162" y="2070197"/>
            <a:ext cx="3664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800" b="0" i="0" u="none" strike="noStrike" dirty="0">
                <a:solidFill>
                  <a:srgbClr val="FFFFFF"/>
                </a:solidFill>
                <a:effectLst/>
                <a:latin typeface="Monument Extended" pitchFamily="2" charset="77"/>
              </a:rPr>
              <a:t>Distribuição </a:t>
            </a:r>
            <a:r>
              <a:rPr lang="pt-BR" sz="2800" b="1" i="0" u="none" strike="noStrike" dirty="0">
                <a:solidFill>
                  <a:srgbClr val="04D9C4"/>
                </a:solidFill>
                <a:effectLst/>
                <a:latin typeface="Monument Extended" pitchFamily="2" charset="77"/>
              </a:rPr>
              <a:t>Venda</a:t>
            </a:r>
            <a:endParaRPr lang="pt-BR" sz="2800" b="0" dirty="0">
              <a:solidFill>
                <a:srgbClr val="04D9C4"/>
              </a:solidFill>
              <a:effectLst/>
              <a:latin typeface="Monument Extended" pitchFamily="2" charset="77"/>
            </a:endParaRP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8EB6174B-C236-CF49-2F20-31E424EC51A0}"/>
              </a:ext>
            </a:extLst>
          </p:cNvPr>
          <p:cNvSpPr/>
          <p:nvPr/>
        </p:nvSpPr>
        <p:spPr>
          <a:xfrm>
            <a:off x="7714698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05D533AA-6E33-D683-A83F-1FD8E819750B}"/>
              </a:ext>
            </a:extLst>
          </p:cNvPr>
          <p:cNvSpPr/>
          <p:nvPr/>
        </p:nvSpPr>
        <p:spPr>
          <a:xfrm>
            <a:off x="7714698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6B883172-55D5-E2A6-871A-744A1481E860}"/>
              </a:ext>
            </a:extLst>
          </p:cNvPr>
          <p:cNvSpPr/>
          <p:nvPr/>
        </p:nvSpPr>
        <p:spPr>
          <a:xfrm>
            <a:off x="7714698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F6DC3C6-CA5E-B01F-0E9A-4C7DC1966B9A}"/>
              </a:ext>
            </a:extLst>
          </p:cNvPr>
          <p:cNvSpPr txBox="1"/>
          <p:nvPr/>
        </p:nvSpPr>
        <p:spPr>
          <a:xfrm>
            <a:off x="7913947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Topo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442DD95-D177-DC5C-7F9A-A89754B78DFB}"/>
              </a:ext>
            </a:extLst>
          </p:cNvPr>
          <p:cNvSpPr txBox="1"/>
          <p:nvPr/>
        </p:nvSpPr>
        <p:spPr>
          <a:xfrm>
            <a:off x="7906576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Meio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3B7CBE8-E8A4-6FE9-57E3-62D3E9052590}"/>
              </a:ext>
            </a:extLst>
          </p:cNvPr>
          <p:cNvSpPr txBox="1"/>
          <p:nvPr/>
        </p:nvSpPr>
        <p:spPr>
          <a:xfrm>
            <a:off x="7852515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Fundo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0098C7D-2009-56E9-FDEB-04A1388C655F}"/>
              </a:ext>
            </a:extLst>
          </p:cNvPr>
          <p:cNvSpPr txBox="1"/>
          <p:nvPr/>
        </p:nvSpPr>
        <p:spPr>
          <a:xfrm>
            <a:off x="9686954" y="3396135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10%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0980648E-B934-3C2F-93C7-136D9D57AC75}"/>
              </a:ext>
            </a:extLst>
          </p:cNvPr>
          <p:cNvCxnSpPr>
            <a:cxnSpLocks/>
          </p:cNvCxnSpPr>
          <p:nvPr/>
        </p:nvCxnSpPr>
        <p:spPr>
          <a:xfrm>
            <a:off x="9138994" y="3584181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DE15041-A7C2-291E-A133-567292EAC975}"/>
              </a:ext>
            </a:extLst>
          </p:cNvPr>
          <p:cNvSpPr txBox="1"/>
          <p:nvPr/>
        </p:nvSpPr>
        <p:spPr>
          <a:xfrm>
            <a:off x="9686954" y="3879140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60%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0AC16C6-4516-6066-D10E-89EE6FF98BC5}"/>
              </a:ext>
            </a:extLst>
          </p:cNvPr>
          <p:cNvCxnSpPr>
            <a:cxnSpLocks/>
          </p:cNvCxnSpPr>
          <p:nvPr/>
        </p:nvCxnSpPr>
        <p:spPr>
          <a:xfrm>
            <a:off x="9138994" y="4067186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C2B966D-C481-B9E2-639D-F2B8AD84BE5E}"/>
              </a:ext>
            </a:extLst>
          </p:cNvPr>
          <p:cNvSpPr txBox="1"/>
          <p:nvPr/>
        </p:nvSpPr>
        <p:spPr>
          <a:xfrm>
            <a:off x="9686954" y="4341171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30%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67D0F68-A181-C73F-0A67-006F1B664192}"/>
              </a:ext>
            </a:extLst>
          </p:cNvPr>
          <p:cNvCxnSpPr>
            <a:cxnSpLocks/>
          </p:cNvCxnSpPr>
          <p:nvPr/>
        </p:nvCxnSpPr>
        <p:spPr>
          <a:xfrm>
            <a:off x="9138994" y="4529217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FC438301-2C6E-6B25-472C-95513917D128}"/>
              </a:ext>
            </a:extLst>
          </p:cNvPr>
          <p:cNvSpPr/>
          <p:nvPr/>
        </p:nvSpPr>
        <p:spPr>
          <a:xfrm>
            <a:off x="6073141" y="2145948"/>
            <a:ext cx="45719" cy="2780145"/>
          </a:xfrm>
          <a:prstGeom prst="rect">
            <a:avLst/>
          </a:prstGeom>
          <a:solidFill>
            <a:srgbClr val="F121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12193"/>
              </a:solidFill>
            </a:endParaRPr>
          </a:p>
        </p:txBody>
      </p:sp>
      <p:sp>
        <p:nvSpPr>
          <p:cNvPr id="2" name="Retângulo Arredondado 20">
            <a:extLst>
              <a:ext uri="{FF2B5EF4-FFF2-40B4-BE49-F238E27FC236}">
                <a16:creationId xmlns:a16="http://schemas.microsoft.com/office/drawing/2014/main" id="{BC8BCAA1-187E-CB94-8967-A74E4611D7FE}"/>
              </a:ext>
            </a:extLst>
          </p:cNvPr>
          <p:cNvSpPr/>
          <p:nvPr/>
        </p:nvSpPr>
        <p:spPr>
          <a:xfrm>
            <a:off x="2290276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Arredondado 21">
            <a:extLst>
              <a:ext uri="{FF2B5EF4-FFF2-40B4-BE49-F238E27FC236}">
                <a16:creationId xmlns:a16="http://schemas.microsoft.com/office/drawing/2014/main" id="{0080DE8A-31C5-4759-2452-43985760FAE6}"/>
              </a:ext>
            </a:extLst>
          </p:cNvPr>
          <p:cNvSpPr/>
          <p:nvPr/>
        </p:nvSpPr>
        <p:spPr>
          <a:xfrm>
            <a:off x="2290276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22">
            <a:extLst>
              <a:ext uri="{FF2B5EF4-FFF2-40B4-BE49-F238E27FC236}">
                <a16:creationId xmlns:a16="http://schemas.microsoft.com/office/drawing/2014/main" id="{25433489-90AD-E13E-AFA9-35BE3EDABFF3}"/>
              </a:ext>
            </a:extLst>
          </p:cNvPr>
          <p:cNvSpPr/>
          <p:nvPr/>
        </p:nvSpPr>
        <p:spPr>
          <a:xfrm>
            <a:off x="2290276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23">
            <a:extLst>
              <a:ext uri="{FF2B5EF4-FFF2-40B4-BE49-F238E27FC236}">
                <a16:creationId xmlns:a16="http://schemas.microsoft.com/office/drawing/2014/main" id="{A5B636C9-B69A-A133-C0C6-530EE1989969}"/>
              </a:ext>
            </a:extLst>
          </p:cNvPr>
          <p:cNvSpPr txBox="1"/>
          <p:nvPr/>
        </p:nvSpPr>
        <p:spPr>
          <a:xfrm>
            <a:off x="2489525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Ensinar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12" name="CaixaDeTexto 24">
            <a:extLst>
              <a:ext uri="{FF2B5EF4-FFF2-40B4-BE49-F238E27FC236}">
                <a16:creationId xmlns:a16="http://schemas.microsoft.com/office/drawing/2014/main" id="{3AAE74BE-334A-3632-EB62-BDBC6CD14710}"/>
              </a:ext>
            </a:extLst>
          </p:cNvPr>
          <p:cNvSpPr txBox="1"/>
          <p:nvPr/>
        </p:nvSpPr>
        <p:spPr>
          <a:xfrm>
            <a:off x="2482154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61F28"/>
                </a:solidFill>
                <a:latin typeface="Usual Light" panose="020B0403030403020204" pitchFamily="34" charset="77"/>
              </a:rPr>
              <a:t>Informar</a:t>
            </a:r>
          </a:p>
        </p:txBody>
      </p:sp>
      <p:sp>
        <p:nvSpPr>
          <p:cNvPr id="14" name="CaixaDeTexto 25">
            <a:extLst>
              <a:ext uri="{FF2B5EF4-FFF2-40B4-BE49-F238E27FC236}">
                <a16:creationId xmlns:a16="http://schemas.microsoft.com/office/drawing/2014/main" id="{E118DEDB-7D6C-8C69-A5CF-10F700282208}"/>
              </a:ext>
            </a:extLst>
          </p:cNvPr>
          <p:cNvSpPr txBox="1"/>
          <p:nvPr/>
        </p:nvSpPr>
        <p:spPr>
          <a:xfrm>
            <a:off x="2428093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Vender</a:t>
            </a:r>
          </a:p>
        </p:txBody>
      </p:sp>
    </p:spTree>
    <p:extLst>
      <p:ext uri="{BB962C8B-B14F-4D97-AF65-F5344CB8AC3E}">
        <p14:creationId xmlns:p14="http://schemas.microsoft.com/office/powerpoint/2010/main" val="328251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5" y="564945"/>
            <a:ext cx="7965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Primeira/segunda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B54BA9-2E99-321C-6C92-351EE38B936B}"/>
              </a:ext>
            </a:extLst>
          </p:cNvPr>
          <p:cNvSpPr txBox="1"/>
          <p:nvPr/>
        </p:nvSpPr>
        <p:spPr>
          <a:xfrm>
            <a:off x="541808" y="1814627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2E3085-2A79-298F-282C-8AEF2AF3C99C}"/>
              </a:ext>
            </a:extLst>
          </p:cNvPr>
          <p:cNvSpPr txBox="1"/>
          <p:nvPr/>
        </p:nvSpPr>
        <p:spPr>
          <a:xfrm>
            <a:off x="541808" y="2102659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5262D7-9260-EDB7-48EE-0550EEA45A8E}"/>
              </a:ext>
            </a:extLst>
          </p:cNvPr>
          <p:cNvSpPr txBox="1"/>
          <p:nvPr/>
        </p:nvSpPr>
        <p:spPr>
          <a:xfrm>
            <a:off x="547614" y="3271372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79A107-DB78-F44B-21B0-FCD6C9B5E873}"/>
              </a:ext>
            </a:extLst>
          </p:cNvPr>
          <p:cNvSpPr txBox="1"/>
          <p:nvPr/>
        </p:nvSpPr>
        <p:spPr>
          <a:xfrm>
            <a:off x="546453" y="3614827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129785-E8F9-D010-A26D-853BC307AC33}"/>
              </a:ext>
            </a:extLst>
          </p:cNvPr>
          <p:cNvSpPr txBox="1"/>
          <p:nvPr/>
        </p:nvSpPr>
        <p:spPr>
          <a:xfrm>
            <a:off x="535024" y="4058808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FD1B9E04-17CC-CC69-10EA-C27B67451447}"/>
              </a:ext>
            </a:extLst>
          </p:cNvPr>
          <p:cNvCxnSpPr>
            <a:cxnSpLocks/>
          </p:cNvCxnSpPr>
          <p:nvPr/>
        </p:nvCxnSpPr>
        <p:spPr>
          <a:xfrm>
            <a:off x="3234313" y="1686169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8">
            <a:extLst>
              <a:ext uri="{FF2B5EF4-FFF2-40B4-BE49-F238E27FC236}">
                <a16:creationId xmlns:a16="http://schemas.microsoft.com/office/drawing/2014/main" id="{8034E1D9-B7BA-2E5C-C203-6FC7A0742485}"/>
              </a:ext>
            </a:extLst>
          </p:cNvPr>
          <p:cNvSpPr txBox="1"/>
          <p:nvPr/>
        </p:nvSpPr>
        <p:spPr>
          <a:xfrm>
            <a:off x="1198238" y="1814627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01/11 sexta-feira</a:t>
            </a:r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0543CD73-CC37-C2C7-40C1-48FCB055CCF8}"/>
              </a:ext>
            </a:extLst>
          </p:cNvPr>
          <p:cNvSpPr txBox="1"/>
          <p:nvPr/>
        </p:nvSpPr>
        <p:spPr>
          <a:xfrm>
            <a:off x="1200658" y="2092786"/>
            <a:ext cx="20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Preparação para o período de beneficiamento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1" name="CaixaDeTexto 12">
            <a:extLst>
              <a:ext uri="{FF2B5EF4-FFF2-40B4-BE49-F238E27FC236}">
                <a16:creationId xmlns:a16="http://schemas.microsoft.com/office/drawing/2014/main" id="{6A21A5EA-1EC7-AC29-8FDB-EACBAD25A117}"/>
              </a:ext>
            </a:extLst>
          </p:cNvPr>
          <p:cNvSpPr txBox="1"/>
          <p:nvPr/>
        </p:nvSpPr>
        <p:spPr>
          <a:xfrm>
            <a:off x="1189880" y="328498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Post estático</a:t>
            </a:r>
          </a:p>
        </p:txBody>
      </p:sp>
      <p:sp>
        <p:nvSpPr>
          <p:cNvPr id="22" name="CaixaDeTexto 14">
            <a:extLst>
              <a:ext uri="{FF2B5EF4-FFF2-40B4-BE49-F238E27FC236}">
                <a16:creationId xmlns:a16="http://schemas.microsoft.com/office/drawing/2014/main" id="{97BB2C8A-ACC4-FD09-0DC1-BA55EC94A160}"/>
              </a:ext>
            </a:extLst>
          </p:cNvPr>
          <p:cNvSpPr txBox="1"/>
          <p:nvPr/>
        </p:nvSpPr>
        <p:spPr>
          <a:xfrm>
            <a:off x="1189880" y="3614827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Fundo</a:t>
            </a:r>
          </a:p>
        </p:txBody>
      </p:sp>
      <p:sp>
        <p:nvSpPr>
          <p:cNvPr id="23" name="CaixaDeTexto 15">
            <a:extLst>
              <a:ext uri="{FF2B5EF4-FFF2-40B4-BE49-F238E27FC236}">
                <a16:creationId xmlns:a16="http://schemas.microsoft.com/office/drawing/2014/main" id="{1B11B958-2928-6DE8-0230-87DFFF8F162F}"/>
              </a:ext>
            </a:extLst>
          </p:cNvPr>
          <p:cNvSpPr txBox="1"/>
          <p:nvPr/>
        </p:nvSpPr>
        <p:spPr>
          <a:xfrm>
            <a:off x="535023" y="4305029"/>
            <a:ext cx="2699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Comece o período de beneficiamento com peças mais resistentes e econômicas para garantir maior produtividade em sua usina.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4" name="CaixaDeTexto 8">
            <a:extLst>
              <a:ext uri="{FF2B5EF4-FFF2-40B4-BE49-F238E27FC236}">
                <a16:creationId xmlns:a16="http://schemas.microsoft.com/office/drawing/2014/main" id="{81A6E122-D2DD-B2D6-410D-550A5E69926F}"/>
              </a:ext>
            </a:extLst>
          </p:cNvPr>
          <p:cNvSpPr txBox="1"/>
          <p:nvPr/>
        </p:nvSpPr>
        <p:spPr>
          <a:xfrm>
            <a:off x="3343989" y="1813178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5" name="CaixaDeTexto 10">
            <a:extLst>
              <a:ext uri="{FF2B5EF4-FFF2-40B4-BE49-F238E27FC236}">
                <a16:creationId xmlns:a16="http://schemas.microsoft.com/office/drawing/2014/main" id="{D92E30DD-EFA5-5400-3BC1-3B1523EF3A64}"/>
              </a:ext>
            </a:extLst>
          </p:cNvPr>
          <p:cNvSpPr txBox="1"/>
          <p:nvPr/>
        </p:nvSpPr>
        <p:spPr>
          <a:xfrm>
            <a:off x="3343989" y="2101210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6" name="CaixaDeTexto 12">
            <a:extLst>
              <a:ext uri="{FF2B5EF4-FFF2-40B4-BE49-F238E27FC236}">
                <a16:creationId xmlns:a16="http://schemas.microsoft.com/office/drawing/2014/main" id="{5E4B5698-892E-7D87-BBCB-64FA5B626FB9}"/>
              </a:ext>
            </a:extLst>
          </p:cNvPr>
          <p:cNvSpPr txBox="1"/>
          <p:nvPr/>
        </p:nvSpPr>
        <p:spPr>
          <a:xfrm>
            <a:off x="3349795" y="3269923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7" name="CaixaDeTexto 14">
            <a:extLst>
              <a:ext uri="{FF2B5EF4-FFF2-40B4-BE49-F238E27FC236}">
                <a16:creationId xmlns:a16="http://schemas.microsoft.com/office/drawing/2014/main" id="{6BB74679-4897-17B2-DDF7-017A23C7CBCD}"/>
              </a:ext>
            </a:extLst>
          </p:cNvPr>
          <p:cNvSpPr txBox="1"/>
          <p:nvPr/>
        </p:nvSpPr>
        <p:spPr>
          <a:xfrm>
            <a:off x="3348634" y="3613378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8" name="CaixaDeTexto 15">
            <a:extLst>
              <a:ext uri="{FF2B5EF4-FFF2-40B4-BE49-F238E27FC236}">
                <a16:creationId xmlns:a16="http://schemas.microsoft.com/office/drawing/2014/main" id="{AEDA7B37-6113-0C84-8CD8-6CD3AB74B337}"/>
              </a:ext>
            </a:extLst>
          </p:cNvPr>
          <p:cNvSpPr txBox="1"/>
          <p:nvPr/>
        </p:nvSpPr>
        <p:spPr>
          <a:xfrm>
            <a:off x="3337205" y="4057359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29" name="Conector Reto 98">
            <a:extLst>
              <a:ext uri="{FF2B5EF4-FFF2-40B4-BE49-F238E27FC236}">
                <a16:creationId xmlns:a16="http://schemas.microsoft.com/office/drawing/2014/main" id="{FB0E5933-7A4E-EC1E-F258-8073E9D119B1}"/>
              </a:ext>
            </a:extLst>
          </p:cNvPr>
          <p:cNvCxnSpPr>
            <a:cxnSpLocks/>
          </p:cNvCxnSpPr>
          <p:nvPr/>
        </p:nvCxnSpPr>
        <p:spPr>
          <a:xfrm>
            <a:off x="6036494" y="1684720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ixaDeTexto 8">
            <a:extLst>
              <a:ext uri="{FF2B5EF4-FFF2-40B4-BE49-F238E27FC236}">
                <a16:creationId xmlns:a16="http://schemas.microsoft.com/office/drawing/2014/main" id="{E88CEFDE-6B0F-5E10-C423-CA47ED78FAB1}"/>
              </a:ext>
            </a:extLst>
          </p:cNvPr>
          <p:cNvSpPr txBox="1"/>
          <p:nvPr/>
        </p:nvSpPr>
        <p:spPr>
          <a:xfrm>
            <a:off x="4000419" y="1813178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02/11 sábado</a:t>
            </a:r>
          </a:p>
        </p:txBody>
      </p:sp>
      <p:sp>
        <p:nvSpPr>
          <p:cNvPr id="31" name="CaixaDeTexto 10">
            <a:extLst>
              <a:ext uri="{FF2B5EF4-FFF2-40B4-BE49-F238E27FC236}">
                <a16:creationId xmlns:a16="http://schemas.microsoft.com/office/drawing/2014/main" id="{2E0AB43F-D7A7-16CE-6BCE-96D79E04BAB6}"/>
              </a:ext>
            </a:extLst>
          </p:cNvPr>
          <p:cNvSpPr txBox="1"/>
          <p:nvPr/>
        </p:nvSpPr>
        <p:spPr>
          <a:xfrm>
            <a:off x="4002839" y="2091337"/>
            <a:ext cx="203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Dia de Finados 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2" name="CaixaDeTexto 12">
            <a:extLst>
              <a:ext uri="{FF2B5EF4-FFF2-40B4-BE49-F238E27FC236}">
                <a16:creationId xmlns:a16="http://schemas.microsoft.com/office/drawing/2014/main" id="{84820ED4-1BE8-FAB5-99A4-527F44185AC4}"/>
              </a:ext>
            </a:extLst>
          </p:cNvPr>
          <p:cNvSpPr txBox="1"/>
          <p:nvPr/>
        </p:nvSpPr>
        <p:spPr>
          <a:xfrm>
            <a:off x="3992061" y="3283535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Stories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3" name="CaixaDeTexto 14">
            <a:extLst>
              <a:ext uri="{FF2B5EF4-FFF2-40B4-BE49-F238E27FC236}">
                <a16:creationId xmlns:a16="http://schemas.microsoft.com/office/drawing/2014/main" id="{B6EEB04D-8B0A-FEC1-8F9F-FA7D4782DD91}"/>
              </a:ext>
            </a:extLst>
          </p:cNvPr>
          <p:cNvSpPr txBox="1"/>
          <p:nvPr/>
        </p:nvSpPr>
        <p:spPr>
          <a:xfrm>
            <a:off x="3992061" y="3613378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Topo</a:t>
            </a:r>
          </a:p>
        </p:txBody>
      </p:sp>
      <p:sp>
        <p:nvSpPr>
          <p:cNvPr id="34" name="CaixaDeTexto 15">
            <a:extLst>
              <a:ext uri="{FF2B5EF4-FFF2-40B4-BE49-F238E27FC236}">
                <a16:creationId xmlns:a16="http://schemas.microsoft.com/office/drawing/2014/main" id="{3C7F8C12-70C8-F499-5100-80CFC07D2F1E}"/>
              </a:ext>
            </a:extLst>
          </p:cNvPr>
          <p:cNvSpPr txBox="1"/>
          <p:nvPr/>
        </p:nvSpPr>
        <p:spPr>
          <a:xfrm>
            <a:off x="3337204" y="4303580"/>
            <a:ext cx="2699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Comemorar o dia e celebrar a data. 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5" name="CaixaDeTexto 8">
            <a:extLst>
              <a:ext uri="{FF2B5EF4-FFF2-40B4-BE49-F238E27FC236}">
                <a16:creationId xmlns:a16="http://schemas.microsoft.com/office/drawing/2014/main" id="{4DE221FB-473F-C49E-C5F2-6E71AA180BC1}"/>
              </a:ext>
            </a:extLst>
          </p:cNvPr>
          <p:cNvSpPr txBox="1"/>
          <p:nvPr/>
        </p:nvSpPr>
        <p:spPr>
          <a:xfrm>
            <a:off x="6150842" y="1816366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36" name="CaixaDeTexto 10">
            <a:extLst>
              <a:ext uri="{FF2B5EF4-FFF2-40B4-BE49-F238E27FC236}">
                <a16:creationId xmlns:a16="http://schemas.microsoft.com/office/drawing/2014/main" id="{53AB61AA-E26F-C741-3414-BEFB09FA8035}"/>
              </a:ext>
            </a:extLst>
          </p:cNvPr>
          <p:cNvSpPr txBox="1"/>
          <p:nvPr/>
        </p:nvSpPr>
        <p:spPr>
          <a:xfrm>
            <a:off x="6150842" y="2104398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7" name="CaixaDeTexto 12">
            <a:extLst>
              <a:ext uri="{FF2B5EF4-FFF2-40B4-BE49-F238E27FC236}">
                <a16:creationId xmlns:a16="http://schemas.microsoft.com/office/drawing/2014/main" id="{76009C08-933F-A6E8-4C90-EDBC94E4C747}"/>
              </a:ext>
            </a:extLst>
          </p:cNvPr>
          <p:cNvSpPr txBox="1"/>
          <p:nvPr/>
        </p:nvSpPr>
        <p:spPr>
          <a:xfrm>
            <a:off x="6156648" y="3273111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8" name="CaixaDeTexto 14">
            <a:extLst>
              <a:ext uri="{FF2B5EF4-FFF2-40B4-BE49-F238E27FC236}">
                <a16:creationId xmlns:a16="http://schemas.microsoft.com/office/drawing/2014/main" id="{96FD4B54-072D-8582-96FA-3A246D87D1CB}"/>
              </a:ext>
            </a:extLst>
          </p:cNvPr>
          <p:cNvSpPr txBox="1"/>
          <p:nvPr/>
        </p:nvSpPr>
        <p:spPr>
          <a:xfrm>
            <a:off x="6155487" y="3616566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39" name="CaixaDeTexto 15">
            <a:extLst>
              <a:ext uri="{FF2B5EF4-FFF2-40B4-BE49-F238E27FC236}">
                <a16:creationId xmlns:a16="http://schemas.microsoft.com/office/drawing/2014/main" id="{EECEAF5E-8FBE-20E5-9B2B-9D7B68C897D5}"/>
              </a:ext>
            </a:extLst>
          </p:cNvPr>
          <p:cNvSpPr txBox="1"/>
          <p:nvPr/>
        </p:nvSpPr>
        <p:spPr>
          <a:xfrm>
            <a:off x="6144058" y="4060547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40" name="Conector Reto 98">
            <a:extLst>
              <a:ext uri="{FF2B5EF4-FFF2-40B4-BE49-F238E27FC236}">
                <a16:creationId xmlns:a16="http://schemas.microsoft.com/office/drawing/2014/main" id="{034F1288-9A34-AEA8-F2EF-51D083A3B4CD}"/>
              </a:ext>
            </a:extLst>
          </p:cNvPr>
          <p:cNvCxnSpPr>
            <a:cxnSpLocks/>
          </p:cNvCxnSpPr>
          <p:nvPr/>
        </p:nvCxnSpPr>
        <p:spPr>
          <a:xfrm>
            <a:off x="8843347" y="1687908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ixaDeTexto 8">
            <a:extLst>
              <a:ext uri="{FF2B5EF4-FFF2-40B4-BE49-F238E27FC236}">
                <a16:creationId xmlns:a16="http://schemas.microsoft.com/office/drawing/2014/main" id="{2007B05C-69BC-CC70-4DA7-285D6C54D114}"/>
              </a:ext>
            </a:extLst>
          </p:cNvPr>
          <p:cNvSpPr txBox="1"/>
          <p:nvPr/>
        </p:nvSpPr>
        <p:spPr>
          <a:xfrm>
            <a:off x="6807272" y="1816366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05/11 terça-feira</a:t>
            </a:r>
          </a:p>
        </p:txBody>
      </p:sp>
      <p:sp>
        <p:nvSpPr>
          <p:cNvPr id="42" name="CaixaDeTexto 10">
            <a:extLst>
              <a:ext uri="{FF2B5EF4-FFF2-40B4-BE49-F238E27FC236}">
                <a16:creationId xmlns:a16="http://schemas.microsoft.com/office/drawing/2014/main" id="{A2838CDE-0296-C955-3FE5-A4E7DCA6B785}"/>
              </a:ext>
            </a:extLst>
          </p:cNvPr>
          <p:cNvSpPr txBox="1"/>
          <p:nvPr/>
        </p:nvSpPr>
        <p:spPr>
          <a:xfrm>
            <a:off x="6809692" y="2094525"/>
            <a:ext cx="203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Dia do Técnico Agrícola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43" name="CaixaDeTexto 12">
            <a:extLst>
              <a:ext uri="{FF2B5EF4-FFF2-40B4-BE49-F238E27FC236}">
                <a16:creationId xmlns:a16="http://schemas.microsoft.com/office/drawing/2014/main" id="{5FE31EB3-419C-D0ED-2CF9-CAE9F49071A7}"/>
              </a:ext>
            </a:extLst>
          </p:cNvPr>
          <p:cNvSpPr txBox="1"/>
          <p:nvPr/>
        </p:nvSpPr>
        <p:spPr>
          <a:xfrm>
            <a:off x="6798914" y="3286723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44" name="CaixaDeTexto 14">
            <a:extLst>
              <a:ext uri="{FF2B5EF4-FFF2-40B4-BE49-F238E27FC236}">
                <a16:creationId xmlns:a16="http://schemas.microsoft.com/office/drawing/2014/main" id="{86A2E2CC-EA7C-6BB8-DC44-62D3398C7976}"/>
              </a:ext>
            </a:extLst>
          </p:cNvPr>
          <p:cNvSpPr txBox="1"/>
          <p:nvPr/>
        </p:nvSpPr>
        <p:spPr>
          <a:xfrm>
            <a:off x="6798914" y="3616566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Topo</a:t>
            </a:r>
          </a:p>
        </p:txBody>
      </p:sp>
      <p:sp>
        <p:nvSpPr>
          <p:cNvPr id="45" name="CaixaDeTexto 15">
            <a:extLst>
              <a:ext uri="{FF2B5EF4-FFF2-40B4-BE49-F238E27FC236}">
                <a16:creationId xmlns:a16="http://schemas.microsoft.com/office/drawing/2014/main" id="{8ABA89B3-5B14-CA40-26A1-6A6E614B7D3D}"/>
              </a:ext>
            </a:extLst>
          </p:cNvPr>
          <p:cNvSpPr txBox="1"/>
          <p:nvPr/>
        </p:nvSpPr>
        <p:spPr>
          <a:xfrm>
            <a:off x="6144057" y="4306768"/>
            <a:ext cx="2699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Comemorar o dia e celebrar a data deste importante profissional para a agroindústria.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46" name="CaixaDeTexto 8">
            <a:extLst>
              <a:ext uri="{FF2B5EF4-FFF2-40B4-BE49-F238E27FC236}">
                <a16:creationId xmlns:a16="http://schemas.microsoft.com/office/drawing/2014/main" id="{C2872FF1-DF0A-4951-8A6F-C7F3510B465B}"/>
              </a:ext>
            </a:extLst>
          </p:cNvPr>
          <p:cNvSpPr txBox="1"/>
          <p:nvPr/>
        </p:nvSpPr>
        <p:spPr>
          <a:xfrm>
            <a:off x="8964476" y="1813178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47" name="CaixaDeTexto 10">
            <a:extLst>
              <a:ext uri="{FF2B5EF4-FFF2-40B4-BE49-F238E27FC236}">
                <a16:creationId xmlns:a16="http://schemas.microsoft.com/office/drawing/2014/main" id="{F82C4B6B-80CC-4863-8025-B43765BEE086}"/>
              </a:ext>
            </a:extLst>
          </p:cNvPr>
          <p:cNvSpPr txBox="1"/>
          <p:nvPr/>
        </p:nvSpPr>
        <p:spPr>
          <a:xfrm>
            <a:off x="8964476" y="2101210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48" name="CaixaDeTexto 12">
            <a:extLst>
              <a:ext uri="{FF2B5EF4-FFF2-40B4-BE49-F238E27FC236}">
                <a16:creationId xmlns:a16="http://schemas.microsoft.com/office/drawing/2014/main" id="{9BDA0A1E-1F46-4801-B71B-E20B5A7546D4}"/>
              </a:ext>
            </a:extLst>
          </p:cNvPr>
          <p:cNvSpPr txBox="1"/>
          <p:nvPr/>
        </p:nvSpPr>
        <p:spPr>
          <a:xfrm>
            <a:off x="8970282" y="3269923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49" name="CaixaDeTexto 14">
            <a:extLst>
              <a:ext uri="{FF2B5EF4-FFF2-40B4-BE49-F238E27FC236}">
                <a16:creationId xmlns:a16="http://schemas.microsoft.com/office/drawing/2014/main" id="{59A45304-C961-497B-8B99-F03BF5909AC3}"/>
              </a:ext>
            </a:extLst>
          </p:cNvPr>
          <p:cNvSpPr txBox="1"/>
          <p:nvPr/>
        </p:nvSpPr>
        <p:spPr>
          <a:xfrm>
            <a:off x="8969121" y="3613378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50" name="CaixaDeTexto 15">
            <a:extLst>
              <a:ext uri="{FF2B5EF4-FFF2-40B4-BE49-F238E27FC236}">
                <a16:creationId xmlns:a16="http://schemas.microsoft.com/office/drawing/2014/main" id="{8A747725-D9E5-4764-AF6B-9F9D52DADED1}"/>
              </a:ext>
            </a:extLst>
          </p:cNvPr>
          <p:cNvSpPr txBox="1"/>
          <p:nvPr/>
        </p:nvSpPr>
        <p:spPr>
          <a:xfrm>
            <a:off x="8957692" y="4057359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51" name="CaixaDeTexto 8">
            <a:extLst>
              <a:ext uri="{FF2B5EF4-FFF2-40B4-BE49-F238E27FC236}">
                <a16:creationId xmlns:a16="http://schemas.microsoft.com/office/drawing/2014/main" id="{80520C23-50C4-49ED-82B0-660BF456C243}"/>
              </a:ext>
            </a:extLst>
          </p:cNvPr>
          <p:cNvSpPr txBox="1"/>
          <p:nvPr/>
        </p:nvSpPr>
        <p:spPr>
          <a:xfrm>
            <a:off x="9620906" y="1813178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07/11 quinta-feira</a:t>
            </a:r>
          </a:p>
        </p:txBody>
      </p:sp>
      <p:sp>
        <p:nvSpPr>
          <p:cNvPr id="52" name="CaixaDeTexto 12">
            <a:extLst>
              <a:ext uri="{FF2B5EF4-FFF2-40B4-BE49-F238E27FC236}">
                <a16:creationId xmlns:a16="http://schemas.microsoft.com/office/drawing/2014/main" id="{EBB2A3EC-0EC0-42E9-9034-064B258D83F8}"/>
              </a:ext>
            </a:extLst>
          </p:cNvPr>
          <p:cNvSpPr txBox="1"/>
          <p:nvPr/>
        </p:nvSpPr>
        <p:spPr>
          <a:xfrm>
            <a:off x="9612548" y="3283535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Post estático</a:t>
            </a:r>
          </a:p>
        </p:txBody>
      </p:sp>
      <p:sp>
        <p:nvSpPr>
          <p:cNvPr id="53" name="CaixaDeTexto 14">
            <a:extLst>
              <a:ext uri="{FF2B5EF4-FFF2-40B4-BE49-F238E27FC236}">
                <a16:creationId xmlns:a16="http://schemas.microsoft.com/office/drawing/2014/main" id="{52889293-1BC6-4253-9F78-D5BAFBBAF90E}"/>
              </a:ext>
            </a:extLst>
          </p:cNvPr>
          <p:cNvSpPr txBox="1"/>
          <p:nvPr/>
        </p:nvSpPr>
        <p:spPr>
          <a:xfrm>
            <a:off x="9612548" y="3613378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54" name="CaixaDeTexto 15">
            <a:extLst>
              <a:ext uri="{FF2B5EF4-FFF2-40B4-BE49-F238E27FC236}">
                <a16:creationId xmlns:a16="http://schemas.microsoft.com/office/drawing/2014/main" id="{1A30837D-AFB8-493F-AEB3-2222CE3128B2}"/>
              </a:ext>
            </a:extLst>
          </p:cNvPr>
          <p:cNvSpPr txBox="1"/>
          <p:nvPr/>
        </p:nvSpPr>
        <p:spPr>
          <a:xfrm>
            <a:off x="8957691" y="4303580"/>
            <a:ext cx="2699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Falar sobre manter as máquinas com a manutenção em dia e contar com as peças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Art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Cotton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55" name="CaixaDeTexto 10">
            <a:extLst>
              <a:ext uri="{FF2B5EF4-FFF2-40B4-BE49-F238E27FC236}">
                <a16:creationId xmlns:a16="http://schemas.microsoft.com/office/drawing/2014/main" id="{0723360A-C1CD-4C9F-9A02-87F370142DE6}"/>
              </a:ext>
            </a:extLst>
          </p:cNvPr>
          <p:cNvSpPr txBox="1"/>
          <p:nvPr/>
        </p:nvSpPr>
        <p:spPr>
          <a:xfrm>
            <a:off x="9623322" y="2067563"/>
            <a:ext cx="2033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Importância da manutenção regular das máquinas de beneficiamento 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70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Terceira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B54BA9-2E99-321C-6C92-351EE38B936B}"/>
              </a:ext>
            </a:extLst>
          </p:cNvPr>
          <p:cNvSpPr txBox="1"/>
          <p:nvPr/>
        </p:nvSpPr>
        <p:spPr>
          <a:xfrm>
            <a:off x="3352049" y="1814627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2E3085-2A79-298F-282C-8AEF2AF3C99C}"/>
              </a:ext>
            </a:extLst>
          </p:cNvPr>
          <p:cNvSpPr txBox="1"/>
          <p:nvPr/>
        </p:nvSpPr>
        <p:spPr>
          <a:xfrm>
            <a:off x="3352049" y="2102659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5262D7-9260-EDB7-48EE-0550EEA45A8E}"/>
              </a:ext>
            </a:extLst>
          </p:cNvPr>
          <p:cNvSpPr txBox="1"/>
          <p:nvPr/>
        </p:nvSpPr>
        <p:spPr>
          <a:xfrm>
            <a:off x="3357855" y="3271372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79A107-DB78-F44B-21B0-FCD6C9B5E873}"/>
              </a:ext>
            </a:extLst>
          </p:cNvPr>
          <p:cNvSpPr txBox="1"/>
          <p:nvPr/>
        </p:nvSpPr>
        <p:spPr>
          <a:xfrm>
            <a:off x="3356694" y="3614827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129785-E8F9-D010-A26D-853BC307AC33}"/>
              </a:ext>
            </a:extLst>
          </p:cNvPr>
          <p:cNvSpPr txBox="1"/>
          <p:nvPr/>
        </p:nvSpPr>
        <p:spPr>
          <a:xfrm>
            <a:off x="3345265" y="4058808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FD1B9E04-17CC-CC69-10EA-C27B67451447}"/>
              </a:ext>
            </a:extLst>
          </p:cNvPr>
          <p:cNvCxnSpPr>
            <a:cxnSpLocks/>
          </p:cNvCxnSpPr>
          <p:nvPr/>
        </p:nvCxnSpPr>
        <p:spPr>
          <a:xfrm>
            <a:off x="6044554" y="1686169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8">
            <a:extLst>
              <a:ext uri="{FF2B5EF4-FFF2-40B4-BE49-F238E27FC236}">
                <a16:creationId xmlns:a16="http://schemas.microsoft.com/office/drawing/2014/main" id="{8034E1D9-B7BA-2E5C-C203-6FC7A0742485}"/>
              </a:ext>
            </a:extLst>
          </p:cNvPr>
          <p:cNvSpPr txBox="1"/>
          <p:nvPr/>
        </p:nvSpPr>
        <p:spPr>
          <a:xfrm>
            <a:off x="4008479" y="1814627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12/11 terça-feira</a:t>
            </a:r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0543CD73-CC37-C2C7-40C1-48FCB055CCF8}"/>
              </a:ext>
            </a:extLst>
          </p:cNvPr>
          <p:cNvSpPr txBox="1"/>
          <p:nvPr/>
        </p:nvSpPr>
        <p:spPr>
          <a:xfrm>
            <a:off x="4010899" y="2092786"/>
            <a:ext cx="20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Peças para as principais marcas do mercado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1" name="CaixaDeTexto 12">
            <a:extLst>
              <a:ext uri="{FF2B5EF4-FFF2-40B4-BE49-F238E27FC236}">
                <a16:creationId xmlns:a16="http://schemas.microsoft.com/office/drawing/2014/main" id="{6A21A5EA-1EC7-AC29-8FDB-EACBAD25A117}"/>
              </a:ext>
            </a:extLst>
          </p:cNvPr>
          <p:cNvSpPr txBox="1"/>
          <p:nvPr/>
        </p:nvSpPr>
        <p:spPr>
          <a:xfrm>
            <a:off x="4000121" y="328498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2" name="CaixaDeTexto 14">
            <a:extLst>
              <a:ext uri="{FF2B5EF4-FFF2-40B4-BE49-F238E27FC236}">
                <a16:creationId xmlns:a16="http://schemas.microsoft.com/office/drawing/2014/main" id="{97BB2C8A-ACC4-FD09-0DC1-BA55EC94A160}"/>
              </a:ext>
            </a:extLst>
          </p:cNvPr>
          <p:cNvSpPr txBox="1"/>
          <p:nvPr/>
        </p:nvSpPr>
        <p:spPr>
          <a:xfrm>
            <a:off x="4000121" y="3614827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Fundo</a:t>
            </a:r>
          </a:p>
        </p:txBody>
      </p:sp>
      <p:sp>
        <p:nvSpPr>
          <p:cNvPr id="23" name="CaixaDeTexto 15">
            <a:extLst>
              <a:ext uri="{FF2B5EF4-FFF2-40B4-BE49-F238E27FC236}">
                <a16:creationId xmlns:a16="http://schemas.microsoft.com/office/drawing/2014/main" id="{1B11B958-2928-6DE8-0230-87DFFF8F162F}"/>
              </a:ext>
            </a:extLst>
          </p:cNvPr>
          <p:cNvSpPr txBox="1"/>
          <p:nvPr/>
        </p:nvSpPr>
        <p:spPr>
          <a:xfrm>
            <a:off x="3345264" y="4305029"/>
            <a:ext cx="2699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dirty="0" err="1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Busa</a:t>
            </a:r>
            <a:r>
              <a: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, Piratininga, </a:t>
            </a:r>
            <a:r>
              <a:rPr lang="pt-BR" sz="1000" dirty="0" err="1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Candeloro</a:t>
            </a:r>
            <a:r>
              <a: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, </a:t>
            </a:r>
            <a:r>
              <a:rPr lang="pt-BR" sz="1000" dirty="0" err="1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Lummu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s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e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Continenal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. Usar logotipo das marcas. Chamar para fazer orçamento para aumentar até 25% a produtividade das máquinas.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4" name="CaixaDeTexto 8">
            <a:extLst>
              <a:ext uri="{FF2B5EF4-FFF2-40B4-BE49-F238E27FC236}">
                <a16:creationId xmlns:a16="http://schemas.microsoft.com/office/drawing/2014/main" id="{81A6E122-D2DD-B2D6-410D-550A5E69926F}"/>
              </a:ext>
            </a:extLst>
          </p:cNvPr>
          <p:cNvSpPr txBox="1"/>
          <p:nvPr/>
        </p:nvSpPr>
        <p:spPr>
          <a:xfrm>
            <a:off x="6154230" y="1813178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5" name="CaixaDeTexto 10">
            <a:extLst>
              <a:ext uri="{FF2B5EF4-FFF2-40B4-BE49-F238E27FC236}">
                <a16:creationId xmlns:a16="http://schemas.microsoft.com/office/drawing/2014/main" id="{D92E30DD-EFA5-5400-3BC1-3B1523EF3A64}"/>
              </a:ext>
            </a:extLst>
          </p:cNvPr>
          <p:cNvSpPr txBox="1"/>
          <p:nvPr/>
        </p:nvSpPr>
        <p:spPr>
          <a:xfrm>
            <a:off x="6154230" y="2101210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6" name="CaixaDeTexto 12">
            <a:extLst>
              <a:ext uri="{FF2B5EF4-FFF2-40B4-BE49-F238E27FC236}">
                <a16:creationId xmlns:a16="http://schemas.microsoft.com/office/drawing/2014/main" id="{5E4B5698-892E-7D87-BBCB-64FA5B626FB9}"/>
              </a:ext>
            </a:extLst>
          </p:cNvPr>
          <p:cNvSpPr txBox="1"/>
          <p:nvPr/>
        </p:nvSpPr>
        <p:spPr>
          <a:xfrm>
            <a:off x="6160036" y="3269923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7" name="CaixaDeTexto 14">
            <a:extLst>
              <a:ext uri="{FF2B5EF4-FFF2-40B4-BE49-F238E27FC236}">
                <a16:creationId xmlns:a16="http://schemas.microsoft.com/office/drawing/2014/main" id="{6BB74679-4897-17B2-DDF7-017A23C7CBCD}"/>
              </a:ext>
            </a:extLst>
          </p:cNvPr>
          <p:cNvSpPr txBox="1"/>
          <p:nvPr/>
        </p:nvSpPr>
        <p:spPr>
          <a:xfrm>
            <a:off x="6158875" y="3613378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8" name="CaixaDeTexto 15">
            <a:extLst>
              <a:ext uri="{FF2B5EF4-FFF2-40B4-BE49-F238E27FC236}">
                <a16:creationId xmlns:a16="http://schemas.microsoft.com/office/drawing/2014/main" id="{AEDA7B37-6113-0C84-8CD8-6CD3AB74B337}"/>
              </a:ext>
            </a:extLst>
          </p:cNvPr>
          <p:cNvSpPr txBox="1"/>
          <p:nvPr/>
        </p:nvSpPr>
        <p:spPr>
          <a:xfrm>
            <a:off x="6147446" y="4057359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0" name="CaixaDeTexto 8">
            <a:extLst>
              <a:ext uri="{FF2B5EF4-FFF2-40B4-BE49-F238E27FC236}">
                <a16:creationId xmlns:a16="http://schemas.microsoft.com/office/drawing/2014/main" id="{E88CEFDE-6B0F-5E10-C423-CA47ED78FAB1}"/>
              </a:ext>
            </a:extLst>
          </p:cNvPr>
          <p:cNvSpPr txBox="1"/>
          <p:nvPr/>
        </p:nvSpPr>
        <p:spPr>
          <a:xfrm>
            <a:off x="6810660" y="1813178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15/11 sexta-feira</a:t>
            </a:r>
          </a:p>
        </p:txBody>
      </p:sp>
      <p:sp>
        <p:nvSpPr>
          <p:cNvPr id="31" name="CaixaDeTexto 10">
            <a:extLst>
              <a:ext uri="{FF2B5EF4-FFF2-40B4-BE49-F238E27FC236}">
                <a16:creationId xmlns:a16="http://schemas.microsoft.com/office/drawing/2014/main" id="{2E0AB43F-D7A7-16CE-6BCE-96D79E04BAB6}"/>
              </a:ext>
            </a:extLst>
          </p:cNvPr>
          <p:cNvSpPr txBox="1"/>
          <p:nvPr/>
        </p:nvSpPr>
        <p:spPr>
          <a:xfrm>
            <a:off x="6813080" y="2091337"/>
            <a:ext cx="20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Dia da Proclamação da República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2" name="CaixaDeTexto 12">
            <a:extLst>
              <a:ext uri="{FF2B5EF4-FFF2-40B4-BE49-F238E27FC236}">
                <a16:creationId xmlns:a16="http://schemas.microsoft.com/office/drawing/2014/main" id="{84820ED4-1BE8-FAB5-99A4-527F44185AC4}"/>
              </a:ext>
            </a:extLst>
          </p:cNvPr>
          <p:cNvSpPr txBox="1"/>
          <p:nvPr/>
        </p:nvSpPr>
        <p:spPr>
          <a:xfrm>
            <a:off x="6802302" y="3283535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3" name="CaixaDeTexto 14">
            <a:extLst>
              <a:ext uri="{FF2B5EF4-FFF2-40B4-BE49-F238E27FC236}">
                <a16:creationId xmlns:a16="http://schemas.microsoft.com/office/drawing/2014/main" id="{B6EEB04D-8B0A-FEC1-8F9F-FA7D4782DD91}"/>
              </a:ext>
            </a:extLst>
          </p:cNvPr>
          <p:cNvSpPr txBox="1"/>
          <p:nvPr/>
        </p:nvSpPr>
        <p:spPr>
          <a:xfrm>
            <a:off x="6802302" y="3613378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Topo</a:t>
            </a:r>
          </a:p>
        </p:txBody>
      </p:sp>
      <p:sp>
        <p:nvSpPr>
          <p:cNvPr id="34" name="CaixaDeTexto 15">
            <a:extLst>
              <a:ext uri="{FF2B5EF4-FFF2-40B4-BE49-F238E27FC236}">
                <a16:creationId xmlns:a16="http://schemas.microsoft.com/office/drawing/2014/main" id="{3C7F8C12-70C8-F499-5100-80CFC07D2F1E}"/>
              </a:ext>
            </a:extLst>
          </p:cNvPr>
          <p:cNvSpPr txBox="1"/>
          <p:nvPr/>
        </p:nvSpPr>
        <p:spPr>
          <a:xfrm>
            <a:off x="6147445" y="4303580"/>
            <a:ext cx="2699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comemorativo ligando a história do Brasil ao compromisso da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Art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Cotton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com qualidade nacional.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673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Quarta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ixaDeTexto 8">
            <a:extLst>
              <a:ext uri="{FF2B5EF4-FFF2-40B4-BE49-F238E27FC236}">
                <a16:creationId xmlns:a16="http://schemas.microsoft.com/office/drawing/2014/main" id="{81A6E122-D2DD-B2D6-410D-550A5E69926F}"/>
              </a:ext>
            </a:extLst>
          </p:cNvPr>
          <p:cNvSpPr txBox="1"/>
          <p:nvPr/>
        </p:nvSpPr>
        <p:spPr>
          <a:xfrm>
            <a:off x="4649709" y="1813178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5" name="CaixaDeTexto 10">
            <a:extLst>
              <a:ext uri="{FF2B5EF4-FFF2-40B4-BE49-F238E27FC236}">
                <a16:creationId xmlns:a16="http://schemas.microsoft.com/office/drawing/2014/main" id="{D92E30DD-EFA5-5400-3BC1-3B1523EF3A64}"/>
              </a:ext>
            </a:extLst>
          </p:cNvPr>
          <p:cNvSpPr txBox="1"/>
          <p:nvPr/>
        </p:nvSpPr>
        <p:spPr>
          <a:xfrm>
            <a:off x="4649709" y="2101210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6" name="CaixaDeTexto 12">
            <a:extLst>
              <a:ext uri="{FF2B5EF4-FFF2-40B4-BE49-F238E27FC236}">
                <a16:creationId xmlns:a16="http://schemas.microsoft.com/office/drawing/2014/main" id="{5E4B5698-892E-7D87-BBCB-64FA5B626FB9}"/>
              </a:ext>
            </a:extLst>
          </p:cNvPr>
          <p:cNvSpPr txBox="1"/>
          <p:nvPr/>
        </p:nvSpPr>
        <p:spPr>
          <a:xfrm>
            <a:off x="4655515" y="3269923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7" name="CaixaDeTexto 14">
            <a:extLst>
              <a:ext uri="{FF2B5EF4-FFF2-40B4-BE49-F238E27FC236}">
                <a16:creationId xmlns:a16="http://schemas.microsoft.com/office/drawing/2014/main" id="{6BB74679-4897-17B2-DDF7-017A23C7CBCD}"/>
              </a:ext>
            </a:extLst>
          </p:cNvPr>
          <p:cNvSpPr txBox="1"/>
          <p:nvPr/>
        </p:nvSpPr>
        <p:spPr>
          <a:xfrm>
            <a:off x="4654354" y="3613378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8" name="CaixaDeTexto 15">
            <a:extLst>
              <a:ext uri="{FF2B5EF4-FFF2-40B4-BE49-F238E27FC236}">
                <a16:creationId xmlns:a16="http://schemas.microsoft.com/office/drawing/2014/main" id="{AEDA7B37-6113-0C84-8CD8-6CD3AB74B337}"/>
              </a:ext>
            </a:extLst>
          </p:cNvPr>
          <p:cNvSpPr txBox="1"/>
          <p:nvPr/>
        </p:nvSpPr>
        <p:spPr>
          <a:xfrm>
            <a:off x="4642925" y="4057359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0" name="CaixaDeTexto 8">
            <a:extLst>
              <a:ext uri="{FF2B5EF4-FFF2-40B4-BE49-F238E27FC236}">
                <a16:creationId xmlns:a16="http://schemas.microsoft.com/office/drawing/2014/main" id="{E88CEFDE-6B0F-5E10-C423-CA47ED78FAB1}"/>
              </a:ext>
            </a:extLst>
          </p:cNvPr>
          <p:cNvSpPr txBox="1"/>
          <p:nvPr/>
        </p:nvSpPr>
        <p:spPr>
          <a:xfrm>
            <a:off x="5306139" y="181317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20/11 quarta-feira</a:t>
            </a:r>
          </a:p>
        </p:txBody>
      </p:sp>
      <p:sp>
        <p:nvSpPr>
          <p:cNvPr id="31" name="CaixaDeTexto 10">
            <a:extLst>
              <a:ext uri="{FF2B5EF4-FFF2-40B4-BE49-F238E27FC236}">
                <a16:creationId xmlns:a16="http://schemas.microsoft.com/office/drawing/2014/main" id="{2E0AB43F-D7A7-16CE-6BCE-96D79E04BAB6}"/>
              </a:ext>
            </a:extLst>
          </p:cNvPr>
          <p:cNvSpPr txBox="1"/>
          <p:nvPr/>
        </p:nvSpPr>
        <p:spPr>
          <a:xfrm>
            <a:off x="5308559" y="2091337"/>
            <a:ext cx="20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Conheça nossas costelas e eixos de serras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2" name="CaixaDeTexto 12">
            <a:extLst>
              <a:ext uri="{FF2B5EF4-FFF2-40B4-BE49-F238E27FC236}">
                <a16:creationId xmlns:a16="http://schemas.microsoft.com/office/drawing/2014/main" id="{84820ED4-1BE8-FAB5-99A4-527F44185AC4}"/>
              </a:ext>
            </a:extLst>
          </p:cNvPr>
          <p:cNvSpPr txBox="1"/>
          <p:nvPr/>
        </p:nvSpPr>
        <p:spPr>
          <a:xfrm>
            <a:off x="5297781" y="3283535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3" name="CaixaDeTexto 14">
            <a:extLst>
              <a:ext uri="{FF2B5EF4-FFF2-40B4-BE49-F238E27FC236}">
                <a16:creationId xmlns:a16="http://schemas.microsoft.com/office/drawing/2014/main" id="{B6EEB04D-8B0A-FEC1-8F9F-FA7D4782DD91}"/>
              </a:ext>
            </a:extLst>
          </p:cNvPr>
          <p:cNvSpPr txBox="1"/>
          <p:nvPr/>
        </p:nvSpPr>
        <p:spPr>
          <a:xfrm>
            <a:off x="5297781" y="3613378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34" name="CaixaDeTexto 15">
            <a:extLst>
              <a:ext uri="{FF2B5EF4-FFF2-40B4-BE49-F238E27FC236}">
                <a16:creationId xmlns:a16="http://schemas.microsoft.com/office/drawing/2014/main" id="{3C7F8C12-70C8-F499-5100-80CFC07D2F1E}"/>
              </a:ext>
            </a:extLst>
          </p:cNvPr>
          <p:cNvSpPr txBox="1"/>
          <p:nvPr/>
        </p:nvSpPr>
        <p:spPr>
          <a:xfrm>
            <a:off x="4642924" y="4303580"/>
            <a:ext cx="2699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Destacar peças de reposição, com ênfase na qualidade superior e entrega rápida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46" name="Conector Reto 98">
            <a:extLst>
              <a:ext uri="{FF2B5EF4-FFF2-40B4-BE49-F238E27FC236}">
                <a16:creationId xmlns:a16="http://schemas.microsoft.com/office/drawing/2014/main" id="{7597AA63-E823-42C4-823C-C2DAEDA4D7B8}"/>
              </a:ext>
            </a:extLst>
          </p:cNvPr>
          <p:cNvCxnSpPr>
            <a:cxnSpLocks/>
          </p:cNvCxnSpPr>
          <p:nvPr/>
        </p:nvCxnSpPr>
        <p:spPr>
          <a:xfrm>
            <a:off x="7451886" y="1687908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aixaDeTexto 8">
            <a:extLst>
              <a:ext uri="{FF2B5EF4-FFF2-40B4-BE49-F238E27FC236}">
                <a16:creationId xmlns:a16="http://schemas.microsoft.com/office/drawing/2014/main" id="{412306DC-E68A-49C5-983C-78CC62EE3E5B}"/>
              </a:ext>
            </a:extLst>
          </p:cNvPr>
          <p:cNvSpPr txBox="1"/>
          <p:nvPr/>
        </p:nvSpPr>
        <p:spPr>
          <a:xfrm>
            <a:off x="7561562" y="1814917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48" name="CaixaDeTexto 10">
            <a:extLst>
              <a:ext uri="{FF2B5EF4-FFF2-40B4-BE49-F238E27FC236}">
                <a16:creationId xmlns:a16="http://schemas.microsoft.com/office/drawing/2014/main" id="{8D84F578-D4E3-4F3A-9AB9-9997F91B9C6A}"/>
              </a:ext>
            </a:extLst>
          </p:cNvPr>
          <p:cNvSpPr txBox="1"/>
          <p:nvPr/>
        </p:nvSpPr>
        <p:spPr>
          <a:xfrm>
            <a:off x="7561562" y="2102949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49" name="CaixaDeTexto 12">
            <a:extLst>
              <a:ext uri="{FF2B5EF4-FFF2-40B4-BE49-F238E27FC236}">
                <a16:creationId xmlns:a16="http://schemas.microsoft.com/office/drawing/2014/main" id="{1673DCF9-D9B4-4272-86C3-40F195EF2678}"/>
              </a:ext>
            </a:extLst>
          </p:cNvPr>
          <p:cNvSpPr txBox="1"/>
          <p:nvPr/>
        </p:nvSpPr>
        <p:spPr>
          <a:xfrm>
            <a:off x="7567368" y="3271662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50" name="CaixaDeTexto 14">
            <a:extLst>
              <a:ext uri="{FF2B5EF4-FFF2-40B4-BE49-F238E27FC236}">
                <a16:creationId xmlns:a16="http://schemas.microsoft.com/office/drawing/2014/main" id="{FDFA7536-BDE3-460D-8A64-9A31BA5859A4}"/>
              </a:ext>
            </a:extLst>
          </p:cNvPr>
          <p:cNvSpPr txBox="1"/>
          <p:nvPr/>
        </p:nvSpPr>
        <p:spPr>
          <a:xfrm>
            <a:off x="7566207" y="3615117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51" name="CaixaDeTexto 15">
            <a:extLst>
              <a:ext uri="{FF2B5EF4-FFF2-40B4-BE49-F238E27FC236}">
                <a16:creationId xmlns:a16="http://schemas.microsoft.com/office/drawing/2014/main" id="{439D7BF7-331D-4170-B27F-00A98A614154}"/>
              </a:ext>
            </a:extLst>
          </p:cNvPr>
          <p:cNvSpPr txBox="1"/>
          <p:nvPr/>
        </p:nvSpPr>
        <p:spPr>
          <a:xfrm>
            <a:off x="7554778" y="4059098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52" name="CaixaDeTexto 8">
            <a:extLst>
              <a:ext uri="{FF2B5EF4-FFF2-40B4-BE49-F238E27FC236}">
                <a16:creationId xmlns:a16="http://schemas.microsoft.com/office/drawing/2014/main" id="{4296E974-AB13-4637-8D20-6B4B357A5121}"/>
              </a:ext>
            </a:extLst>
          </p:cNvPr>
          <p:cNvSpPr txBox="1"/>
          <p:nvPr/>
        </p:nvSpPr>
        <p:spPr>
          <a:xfrm>
            <a:off x="8217992" y="1814917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22/11 sexta-feira</a:t>
            </a:r>
          </a:p>
        </p:txBody>
      </p:sp>
      <p:sp>
        <p:nvSpPr>
          <p:cNvPr id="53" name="CaixaDeTexto 10">
            <a:extLst>
              <a:ext uri="{FF2B5EF4-FFF2-40B4-BE49-F238E27FC236}">
                <a16:creationId xmlns:a16="http://schemas.microsoft.com/office/drawing/2014/main" id="{79B931C4-F1FA-4282-9840-26AFD414D0E8}"/>
              </a:ext>
            </a:extLst>
          </p:cNvPr>
          <p:cNvSpPr txBox="1"/>
          <p:nvPr/>
        </p:nvSpPr>
        <p:spPr>
          <a:xfrm>
            <a:off x="8220412" y="2093076"/>
            <a:ext cx="2033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Você sabe o momento de fazer a troca das peças da sua máquina?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54" name="CaixaDeTexto 12">
            <a:extLst>
              <a:ext uri="{FF2B5EF4-FFF2-40B4-BE49-F238E27FC236}">
                <a16:creationId xmlns:a16="http://schemas.microsoft.com/office/drawing/2014/main" id="{37FF66F7-5AC3-4C23-BB01-C20390630F99}"/>
              </a:ext>
            </a:extLst>
          </p:cNvPr>
          <p:cNvSpPr txBox="1"/>
          <p:nvPr/>
        </p:nvSpPr>
        <p:spPr>
          <a:xfrm>
            <a:off x="8209634" y="328527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55" name="CaixaDeTexto 14">
            <a:extLst>
              <a:ext uri="{FF2B5EF4-FFF2-40B4-BE49-F238E27FC236}">
                <a16:creationId xmlns:a16="http://schemas.microsoft.com/office/drawing/2014/main" id="{75D42461-E68D-4BC9-842E-11B3938E7F75}"/>
              </a:ext>
            </a:extLst>
          </p:cNvPr>
          <p:cNvSpPr txBox="1"/>
          <p:nvPr/>
        </p:nvSpPr>
        <p:spPr>
          <a:xfrm>
            <a:off x="8209634" y="3615117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Fundo</a:t>
            </a:r>
          </a:p>
        </p:txBody>
      </p:sp>
      <p:sp>
        <p:nvSpPr>
          <p:cNvPr id="56" name="CaixaDeTexto 15">
            <a:extLst>
              <a:ext uri="{FF2B5EF4-FFF2-40B4-BE49-F238E27FC236}">
                <a16:creationId xmlns:a16="http://schemas.microsoft.com/office/drawing/2014/main" id="{8154BC0D-EAB6-4282-A7F6-CFE9DE9F902D}"/>
              </a:ext>
            </a:extLst>
          </p:cNvPr>
          <p:cNvSpPr txBox="1"/>
          <p:nvPr/>
        </p:nvSpPr>
        <p:spPr>
          <a:xfrm>
            <a:off x="7554777" y="4305319"/>
            <a:ext cx="2699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Falar para as pessoas entrarem em contat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o para fazerem um orçamento das peças e um estudo para aumentar a produtividade das máquinas.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57" name="CaixaDeTexto 8">
            <a:extLst>
              <a:ext uri="{FF2B5EF4-FFF2-40B4-BE49-F238E27FC236}">
                <a16:creationId xmlns:a16="http://schemas.microsoft.com/office/drawing/2014/main" id="{9F24C043-C19D-46FA-BF4C-04532CB6A41C}"/>
              </a:ext>
            </a:extLst>
          </p:cNvPr>
          <p:cNvSpPr txBox="1"/>
          <p:nvPr/>
        </p:nvSpPr>
        <p:spPr>
          <a:xfrm>
            <a:off x="1641031" y="1816366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58" name="CaixaDeTexto 10">
            <a:extLst>
              <a:ext uri="{FF2B5EF4-FFF2-40B4-BE49-F238E27FC236}">
                <a16:creationId xmlns:a16="http://schemas.microsoft.com/office/drawing/2014/main" id="{C09A50C8-36A6-4953-A0E6-F4C4E3E89769}"/>
              </a:ext>
            </a:extLst>
          </p:cNvPr>
          <p:cNvSpPr txBox="1"/>
          <p:nvPr/>
        </p:nvSpPr>
        <p:spPr>
          <a:xfrm>
            <a:off x="1641031" y="2104398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59" name="CaixaDeTexto 12">
            <a:extLst>
              <a:ext uri="{FF2B5EF4-FFF2-40B4-BE49-F238E27FC236}">
                <a16:creationId xmlns:a16="http://schemas.microsoft.com/office/drawing/2014/main" id="{5E9F3A84-6A23-4A90-AFE5-D9C1BCD285A6}"/>
              </a:ext>
            </a:extLst>
          </p:cNvPr>
          <p:cNvSpPr txBox="1"/>
          <p:nvPr/>
        </p:nvSpPr>
        <p:spPr>
          <a:xfrm>
            <a:off x="1646837" y="3273111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60" name="CaixaDeTexto 14">
            <a:extLst>
              <a:ext uri="{FF2B5EF4-FFF2-40B4-BE49-F238E27FC236}">
                <a16:creationId xmlns:a16="http://schemas.microsoft.com/office/drawing/2014/main" id="{6CBD49CB-AA48-4CDD-AE67-CF90E6CAAB78}"/>
              </a:ext>
            </a:extLst>
          </p:cNvPr>
          <p:cNvSpPr txBox="1"/>
          <p:nvPr/>
        </p:nvSpPr>
        <p:spPr>
          <a:xfrm>
            <a:off x="1645676" y="3616566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61" name="CaixaDeTexto 15">
            <a:extLst>
              <a:ext uri="{FF2B5EF4-FFF2-40B4-BE49-F238E27FC236}">
                <a16:creationId xmlns:a16="http://schemas.microsoft.com/office/drawing/2014/main" id="{4CF74D46-CE1D-46A3-AFBC-D7F5D649E413}"/>
              </a:ext>
            </a:extLst>
          </p:cNvPr>
          <p:cNvSpPr txBox="1"/>
          <p:nvPr/>
        </p:nvSpPr>
        <p:spPr>
          <a:xfrm>
            <a:off x="1634247" y="4060547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62" name="Conector Reto 98">
            <a:extLst>
              <a:ext uri="{FF2B5EF4-FFF2-40B4-BE49-F238E27FC236}">
                <a16:creationId xmlns:a16="http://schemas.microsoft.com/office/drawing/2014/main" id="{02C7971D-A67B-4408-97F5-C777383057F9}"/>
              </a:ext>
            </a:extLst>
          </p:cNvPr>
          <p:cNvCxnSpPr>
            <a:cxnSpLocks/>
          </p:cNvCxnSpPr>
          <p:nvPr/>
        </p:nvCxnSpPr>
        <p:spPr>
          <a:xfrm>
            <a:off x="4333536" y="1687908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CaixaDeTexto 8">
            <a:extLst>
              <a:ext uri="{FF2B5EF4-FFF2-40B4-BE49-F238E27FC236}">
                <a16:creationId xmlns:a16="http://schemas.microsoft.com/office/drawing/2014/main" id="{22A1D88B-A070-49C6-9DD0-C8FEE250EE3E}"/>
              </a:ext>
            </a:extLst>
          </p:cNvPr>
          <p:cNvSpPr txBox="1"/>
          <p:nvPr/>
        </p:nvSpPr>
        <p:spPr>
          <a:xfrm>
            <a:off x="2297461" y="1816366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18/11 segunda-feira</a:t>
            </a:r>
          </a:p>
        </p:txBody>
      </p:sp>
      <p:sp>
        <p:nvSpPr>
          <p:cNvPr id="64" name="CaixaDeTexto 10">
            <a:extLst>
              <a:ext uri="{FF2B5EF4-FFF2-40B4-BE49-F238E27FC236}">
                <a16:creationId xmlns:a16="http://schemas.microsoft.com/office/drawing/2014/main" id="{3E970821-4361-49B7-8F62-14F1BCC102DE}"/>
              </a:ext>
            </a:extLst>
          </p:cNvPr>
          <p:cNvSpPr txBox="1"/>
          <p:nvPr/>
        </p:nvSpPr>
        <p:spPr>
          <a:xfrm>
            <a:off x="2299881" y="2094525"/>
            <a:ext cx="20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Redução de custos e aumento da produtividade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65" name="CaixaDeTexto 12">
            <a:extLst>
              <a:ext uri="{FF2B5EF4-FFF2-40B4-BE49-F238E27FC236}">
                <a16:creationId xmlns:a16="http://schemas.microsoft.com/office/drawing/2014/main" id="{10148FFB-8870-4054-8E93-A0D1CB03F086}"/>
              </a:ext>
            </a:extLst>
          </p:cNvPr>
          <p:cNvSpPr txBox="1"/>
          <p:nvPr/>
        </p:nvSpPr>
        <p:spPr>
          <a:xfrm>
            <a:off x="2289103" y="3286723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Post estático</a:t>
            </a:r>
          </a:p>
        </p:txBody>
      </p:sp>
      <p:sp>
        <p:nvSpPr>
          <p:cNvPr id="66" name="CaixaDeTexto 14">
            <a:extLst>
              <a:ext uri="{FF2B5EF4-FFF2-40B4-BE49-F238E27FC236}">
                <a16:creationId xmlns:a16="http://schemas.microsoft.com/office/drawing/2014/main" id="{29D96E5E-A27D-4D28-A51F-5AAE2BBFF9D1}"/>
              </a:ext>
            </a:extLst>
          </p:cNvPr>
          <p:cNvSpPr txBox="1"/>
          <p:nvPr/>
        </p:nvSpPr>
        <p:spPr>
          <a:xfrm>
            <a:off x="2289103" y="3616566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Fundo</a:t>
            </a:r>
          </a:p>
        </p:txBody>
      </p:sp>
      <p:sp>
        <p:nvSpPr>
          <p:cNvPr id="67" name="CaixaDeTexto 15">
            <a:extLst>
              <a:ext uri="{FF2B5EF4-FFF2-40B4-BE49-F238E27FC236}">
                <a16:creationId xmlns:a16="http://schemas.microsoft.com/office/drawing/2014/main" id="{FBEC0745-395C-4494-A827-E86EC4090AD8}"/>
              </a:ext>
            </a:extLst>
          </p:cNvPr>
          <p:cNvSpPr txBox="1"/>
          <p:nvPr/>
        </p:nvSpPr>
        <p:spPr>
          <a:xfrm>
            <a:off x="1634246" y="4306768"/>
            <a:ext cx="2699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Peças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Art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Cotton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garantem mais produtividade, menos quebra e, consequentemente, redução dos custos com as máquinas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3930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5" y="564945"/>
            <a:ext cx="7074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Quinta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A6FD4-4C9E-4E58-A55E-F0583E88D61E}"/>
              </a:ext>
            </a:extLst>
          </p:cNvPr>
          <p:cNvGrpSpPr/>
          <p:nvPr/>
        </p:nvGrpSpPr>
        <p:grpSpPr>
          <a:xfrm>
            <a:off x="3274206" y="1686169"/>
            <a:ext cx="5643588" cy="4250076"/>
            <a:chOff x="1840743" y="1686169"/>
            <a:chExt cx="5643588" cy="4250076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1847528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1847528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1853334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1852173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1840744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4540033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2503958" y="1814627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26/11 terça-feira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2506378" y="2092786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 1ª safra cresceu 82,2 mil hectares em 2024</a:t>
              </a: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2495600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2495600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1840743" y="4305029"/>
              <a:ext cx="2699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Mapeamento por satélite identificou que plantio de algodão 1ª safra cresceu 82,2 mil hectares em 2024, segundo a Serasa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Experian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0" name="CaixaDeTexto 8">
              <a:extLst>
                <a:ext uri="{FF2B5EF4-FFF2-40B4-BE49-F238E27FC236}">
                  <a16:creationId xmlns:a16="http://schemas.microsoft.com/office/drawing/2014/main" id="{E3B30841-F8D6-333C-EEDD-8EF374803C26}"/>
                </a:ext>
              </a:extLst>
            </p:cNvPr>
            <p:cNvSpPr txBox="1"/>
            <p:nvPr/>
          </p:nvSpPr>
          <p:spPr>
            <a:xfrm>
              <a:off x="4791825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id="{B46DF7AC-34D0-07E1-1371-34EEA5EB8457}"/>
                </a:ext>
              </a:extLst>
            </p:cNvPr>
            <p:cNvSpPr txBox="1"/>
            <p:nvPr/>
          </p:nvSpPr>
          <p:spPr>
            <a:xfrm>
              <a:off x="4791825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4" name="CaixaDeTexto 12">
              <a:extLst>
                <a:ext uri="{FF2B5EF4-FFF2-40B4-BE49-F238E27FC236}">
                  <a16:creationId xmlns:a16="http://schemas.microsoft.com/office/drawing/2014/main" id="{A78678DA-1A1A-4EEE-33CC-EEB982E5E9DE}"/>
                </a:ext>
              </a:extLst>
            </p:cNvPr>
            <p:cNvSpPr txBox="1"/>
            <p:nvPr/>
          </p:nvSpPr>
          <p:spPr>
            <a:xfrm>
              <a:off x="4797631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7" name="CaixaDeTexto 14">
              <a:extLst>
                <a:ext uri="{FF2B5EF4-FFF2-40B4-BE49-F238E27FC236}">
                  <a16:creationId xmlns:a16="http://schemas.microsoft.com/office/drawing/2014/main" id="{0409C057-88D7-E7F7-C154-EDCC97CFC2F8}"/>
                </a:ext>
              </a:extLst>
            </p:cNvPr>
            <p:cNvSpPr txBox="1"/>
            <p:nvPr/>
          </p:nvSpPr>
          <p:spPr>
            <a:xfrm>
              <a:off x="4796470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8" name="CaixaDeTexto 15">
              <a:extLst>
                <a:ext uri="{FF2B5EF4-FFF2-40B4-BE49-F238E27FC236}">
                  <a16:creationId xmlns:a16="http://schemas.microsoft.com/office/drawing/2014/main" id="{EB1AEF46-A630-1B1D-D58C-6F4214FB4CDB}"/>
                </a:ext>
              </a:extLst>
            </p:cNvPr>
            <p:cNvSpPr txBox="1"/>
            <p:nvPr/>
          </p:nvSpPr>
          <p:spPr>
            <a:xfrm>
              <a:off x="4785041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9" name="CaixaDeTexto 8">
              <a:extLst>
                <a:ext uri="{FF2B5EF4-FFF2-40B4-BE49-F238E27FC236}">
                  <a16:creationId xmlns:a16="http://schemas.microsoft.com/office/drawing/2014/main" id="{D5544961-62C3-EEA8-F0E0-328E2E2EF03C}"/>
                </a:ext>
              </a:extLst>
            </p:cNvPr>
            <p:cNvSpPr txBox="1"/>
            <p:nvPr/>
          </p:nvSpPr>
          <p:spPr>
            <a:xfrm>
              <a:off x="5448255" y="1814627"/>
              <a:ext cx="12089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>
                  <a:latin typeface="Usual Light" panose="020B0403030403020204" pitchFamily="34" charset="77"/>
                </a:rPr>
                <a:t>29/11 sexta-feira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9" name="CaixaDeTexto 10">
              <a:extLst>
                <a:ext uri="{FF2B5EF4-FFF2-40B4-BE49-F238E27FC236}">
                  <a16:creationId xmlns:a16="http://schemas.microsoft.com/office/drawing/2014/main" id="{4C8225CA-DD8E-EE8D-B3BC-83E701B4F186}"/>
                </a:ext>
              </a:extLst>
            </p:cNvPr>
            <p:cNvSpPr txBox="1"/>
            <p:nvPr/>
          </p:nvSpPr>
          <p:spPr>
            <a:xfrm>
              <a:off x="5450675" y="2092786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Algodão colorido é produzido no interior de SP</a:t>
              </a:r>
            </a:p>
          </p:txBody>
        </p:sp>
        <p:sp>
          <p:nvSpPr>
            <p:cNvPr id="35" name="CaixaDeTexto 12">
              <a:extLst>
                <a:ext uri="{FF2B5EF4-FFF2-40B4-BE49-F238E27FC236}">
                  <a16:creationId xmlns:a16="http://schemas.microsoft.com/office/drawing/2014/main" id="{F42BAC77-978E-054B-3609-E3A0D6B7767B}"/>
                </a:ext>
              </a:extLst>
            </p:cNvPr>
            <p:cNvSpPr txBox="1"/>
            <p:nvPr/>
          </p:nvSpPr>
          <p:spPr>
            <a:xfrm>
              <a:off x="5439897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6" name="CaixaDeTexto 14">
              <a:extLst>
                <a:ext uri="{FF2B5EF4-FFF2-40B4-BE49-F238E27FC236}">
                  <a16:creationId xmlns:a16="http://schemas.microsoft.com/office/drawing/2014/main" id="{063918BA-383E-2B96-6B83-E1C2C4B7519D}"/>
                </a:ext>
              </a:extLst>
            </p:cNvPr>
            <p:cNvSpPr txBox="1"/>
            <p:nvPr/>
          </p:nvSpPr>
          <p:spPr>
            <a:xfrm>
              <a:off x="5439897" y="3614827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Topo</a:t>
              </a:r>
            </a:p>
          </p:txBody>
        </p:sp>
        <p:sp>
          <p:nvSpPr>
            <p:cNvPr id="37" name="CaixaDeTexto 15">
              <a:extLst>
                <a:ext uri="{FF2B5EF4-FFF2-40B4-BE49-F238E27FC236}">
                  <a16:creationId xmlns:a16="http://schemas.microsoft.com/office/drawing/2014/main" id="{2276CBD6-5F8F-D870-DF83-FBBAA27FEC28}"/>
                </a:ext>
              </a:extLst>
            </p:cNvPr>
            <p:cNvSpPr txBox="1"/>
            <p:nvPr/>
          </p:nvSpPr>
          <p:spPr>
            <a:xfrm>
              <a:off x="4785040" y="4305029"/>
              <a:ext cx="269928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Com foco na agricultura sustentável, produtores paulistas apostam em soluções para preservação do meio ambiente, como a produção do algodão colorido, que não necessita de corantes. </a:t>
              </a:r>
              <a:r>
                <a:rPr lang="pt-BR" sz="1000">
                  <a:solidFill>
                    <a:srgbClr val="161F28"/>
                  </a:solidFill>
                  <a:latin typeface="Usual Light" panose="020B0403030403020204" pitchFamily="34" charset="77"/>
                </a:rPr>
                <a:t>A fibra, que pode ser misturada a outras variedades para obter diferentes tonalidades, garante uma economia de até 80% de água e ainda evita contaminantes ambientais.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84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607603" y="2135564"/>
            <a:ext cx="63038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04D9C4"/>
                </a:solidFill>
                <a:latin typeface="Monument Extended" pitchFamily="2" charset="77"/>
              </a:rPr>
              <a:t>Extras</a:t>
            </a:r>
          </a:p>
          <a:p>
            <a:r>
              <a:rPr lang="pt-BR" sz="2400" dirty="0">
                <a:solidFill>
                  <a:schemeClr val="bg1"/>
                </a:solidFill>
                <a:latin typeface="Usual Light" panose="020B0403030403020204" pitchFamily="34" charset="0"/>
              </a:rPr>
              <a:t>Conteúdos criados pelo próprio cliente</a:t>
            </a:r>
          </a:p>
          <a:p>
            <a:endParaRPr lang="pt-BR" sz="8000" dirty="0">
              <a:solidFill>
                <a:srgbClr val="04D9C4"/>
              </a:solidFill>
              <a:latin typeface="Monument Extended" pitchFamily="2" charset="77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12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245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Stories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466B21E-1779-39F2-27DB-2CC52F2A3608}"/>
              </a:ext>
            </a:extLst>
          </p:cNvPr>
          <p:cNvGraphicFramePr>
            <a:graphicFrameLocks noGrp="1"/>
          </p:cNvGraphicFramePr>
          <p:nvPr/>
        </p:nvGraphicFramePr>
        <p:xfrm>
          <a:off x="1175792" y="1533587"/>
          <a:ext cx="9840416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0416">
                  <a:extLst>
                    <a:ext uri="{9D8B030D-6E8A-4147-A177-3AD203B41FA5}">
                      <a16:colId xmlns:a16="http://schemas.microsoft.com/office/drawing/2014/main" val="1755620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Usual Medium" panose="020B0703030403020204" pitchFamily="34" charset="0"/>
                        </a:rPr>
                        <a:t>Sugestões</a:t>
                      </a:r>
                      <a:endParaRPr lang="pt-BR" dirty="0">
                        <a:latin typeface="Usual Medium" panose="020B0703030403020204" pitchFamily="34" charset="0"/>
                      </a:endParaRPr>
                    </a:p>
                  </a:txBody>
                  <a:tcPr>
                    <a:solidFill>
                      <a:srgbClr val="04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5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da produção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7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de funcionários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10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do maquinário em funcionamento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9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de visitas a clientes e reuniões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20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03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Estátu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431EF02-B144-CA56-8DD5-8F332C0D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855" y="0"/>
            <a:ext cx="10287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07C3CBA-28EB-FA5A-4FA4-72E9A39CCED8}"/>
              </a:ext>
            </a:extLst>
          </p:cNvPr>
          <p:cNvSpPr txBox="1"/>
          <p:nvPr/>
        </p:nvSpPr>
        <p:spPr>
          <a:xfrm>
            <a:off x="7035145" y="3075057"/>
            <a:ext cx="374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4D9C4"/>
                </a:solidFill>
                <a:latin typeface="Monument Extended" pitchFamily="2" charset="77"/>
              </a:rPr>
              <a:t>Obrigada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A78E0C-686D-60B5-3D24-198E80997B13}"/>
              </a:ext>
            </a:extLst>
          </p:cNvPr>
          <p:cNvSpPr txBox="1"/>
          <p:nvPr/>
        </p:nvSpPr>
        <p:spPr>
          <a:xfrm>
            <a:off x="7814821" y="3782943"/>
            <a:ext cx="197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Usual Light" panose="020B0403030403020204" pitchFamily="34" charset="77"/>
              </a:rPr>
              <a:t>Equipe Musa Criativa</a:t>
            </a:r>
          </a:p>
        </p:txBody>
      </p:sp>
      <p:pic>
        <p:nvPicPr>
          <p:cNvPr id="12" name="Imagem 11" descr="Desenho de animal com a boca aberta&#10;&#10;Descrição gerada automaticamente com confiança baixa">
            <a:extLst>
              <a:ext uri="{FF2B5EF4-FFF2-40B4-BE49-F238E27FC236}">
                <a16:creationId xmlns:a16="http://schemas.microsoft.com/office/drawing/2014/main" id="{AA80A81E-0FAA-5226-E947-CCB2D4BD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59" y="6136848"/>
            <a:ext cx="1038951" cy="4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23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578</Words>
  <Application>Microsoft Office PowerPoint</Application>
  <PresentationFormat>Widescreen</PresentationFormat>
  <Paragraphs>152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Monument Extended</vt:lpstr>
      <vt:lpstr>Usual</vt:lpstr>
      <vt:lpstr>Usual Light</vt:lpstr>
      <vt:lpstr>Usual Medium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Piotto</dc:creator>
  <cp:lastModifiedBy>Musa Criativa</cp:lastModifiedBy>
  <cp:revision>343</cp:revision>
  <dcterms:created xsi:type="dcterms:W3CDTF">2024-03-13T13:18:45Z</dcterms:created>
  <dcterms:modified xsi:type="dcterms:W3CDTF">2024-11-12T17:07:32Z</dcterms:modified>
</cp:coreProperties>
</file>